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Lst>
  <p:sldSz cx="7561263" cy="106934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965F"/>
    <a:srgbClr val="A6A6A6"/>
    <a:srgbClr val="60A23D"/>
    <a:srgbClr val="02A01C"/>
    <a:srgbClr val="4B8F3D"/>
    <a:srgbClr val="039303"/>
    <a:srgbClr val="0294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2412" y="72"/>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095" y="3321886"/>
            <a:ext cx="6427074" cy="2292150"/>
          </a:xfrm>
        </p:spPr>
        <p:txBody>
          <a:bodyPr/>
          <a:lstStyle/>
          <a:p>
            <a:r>
              <a:rPr lang="en-US"/>
              <a:t>Click to edit Master title style</a:t>
            </a:r>
            <a:endParaRPr lang="en-GB"/>
          </a:p>
        </p:txBody>
      </p:sp>
      <p:sp>
        <p:nvSpPr>
          <p:cNvPr id="3" name="Subtitle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419783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2797559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7287" y="6871500"/>
            <a:ext cx="6427074" cy="2123828"/>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97287" y="4532320"/>
            <a:ext cx="6427074" cy="23391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2570713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12428" y="3891210"/>
            <a:ext cx="2750147" cy="11002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188595" y="3891210"/>
            <a:ext cx="2751460" cy="11002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2222931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8063" y="428232"/>
            <a:ext cx="6805137" cy="178223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78063" y="2393639"/>
            <a:ext cx="3340871"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78063" y="3391194"/>
            <a:ext cx="3340871"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841017" y="2393639"/>
            <a:ext cx="3342183" cy="9975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41017" y="3391194"/>
            <a:ext cx="3342183" cy="61610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428557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3370582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421861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8064" y="425756"/>
            <a:ext cx="2487603" cy="1811937"/>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956244" y="425756"/>
            <a:ext cx="4226956" cy="9126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78064" y="2237694"/>
            <a:ext cx="2487603" cy="73145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1445060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060" y="7485380"/>
            <a:ext cx="4536758" cy="88369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482060" y="955475"/>
            <a:ext cx="4536758" cy="6416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482060" y="8369071"/>
            <a:ext cx="4536758" cy="12549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368295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3396318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534133" y="668338"/>
            <a:ext cx="1405923" cy="142256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12427" y="668338"/>
            <a:ext cx="4095684" cy="142256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AE4A541-5F79-49C9-BEFF-A9F756F0BE36}" type="datetimeFigureOut">
              <a:rPr lang="en-GB" smtClean="0"/>
              <a:t>01/12/2025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0C3468-BB4C-4004-9E59-5DBECECA5267}" type="slidenum">
              <a:rPr lang="en-GB" smtClean="0"/>
              <a:t>‹#›</a:t>
            </a:fld>
            <a:endParaRPr lang="en-GB" dirty="0"/>
          </a:p>
        </p:txBody>
      </p:sp>
    </p:spTree>
    <p:extLst>
      <p:ext uri="{BB962C8B-B14F-4D97-AF65-F5344CB8AC3E}">
        <p14:creationId xmlns:p14="http://schemas.microsoft.com/office/powerpoint/2010/main" val="184706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4AE4A541-5F79-49C9-BEFF-A9F756F0BE36}" type="datetimeFigureOut">
              <a:rPr lang="en-GB" smtClean="0"/>
              <a:t>01/12/2025</a:t>
            </a:fld>
            <a:endParaRPr lang="en-GB" dirty="0"/>
          </a:p>
        </p:txBody>
      </p:sp>
      <p:sp>
        <p:nvSpPr>
          <p:cNvPr id="5" name="Footer Placeholder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B50C3468-BB4C-4004-9E59-5DBECECA5267}" type="slidenum">
              <a:rPr lang="en-GB" smtClean="0"/>
              <a:t>‹#›</a:t>
            </a:fld>
            <a:endParaRPr lang="en-GB" dirty="0"/>
          </a:p>
        </p:txBody>
      </p:sp>
    </p:spTree>
    <p:extLst>
      <p:ext uri="{BB962C8B-B14F-4D97-AF65-F5344CB8AC3E}">
        <p14:creationId xmlns:p14="http://schemas.microsoft.com/office/powerpoint/2010/main" val="315886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C7D641-E04D-4711-98EC-70E4BF8D476E}"/>
              </a:ext>
            </a:extLst>
          </p:cNvPr>
          <p:cNvSpPr/>
          <p:nvPr/>
        </p:nvSpPr>
        <p:spPr>
          <a:xfrm>
            <a:off x="43602" y="4559521"/>
            <a:ext cx="7579906" cy="55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A picture containing drawing&#10;&#10;Description automatically generated">
            <a:extLst>
              <a:ext uri="{FF2B5EF4-FFF2-40B4-BE49-F238E27FC236}">
                <a16:creationId xmlns:a16="http://schemas.microsoft.com/office/drawing/2014/main" id="{82BA018B-4FA0-435F-A5B2-408F0E075D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628" y="45954"/>
            <a:ext cx="2160240" cy="1030941"/>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40984" b="1"/>
          <a:stretch/>
        </p:blipFill>
        <p:spPr>
          <a:xfrm flipH="1">
            <a:off x="407" y="1170236"/>
            <a:ext cx="7571874" cy="1787433"/>
          </a:xfrm>
          <a:prstGeom prst="rect">
            <a:avLst/>
          </a:prstGeom>
        </p:spPr>
      </p:pic>
      <p:sp>
        <p:nvSpPr>
          <p:cNvPr id="8" name="TextBox 7"/>
          <p:cNvSpPr txBox="1"/>
          <p:nvPr/>
        </p:nvSpPr>
        <p:spPr>
          <a:xfrm>
            <a:off x="4761531" y="536181"/>
            <a:ext cx="2547492" cy="461665"/>
          </a:xfrm>
          <a:prstGeom prst="rect">
            <a:avLst/>
          </a:prstGeom>
          <a:noFill/>
        </p:spPr>
        <p:txBody>
          <a:bodyPr wrap="none" rtlCol="0">
            <a:spAutoFit/>
          </a:bodyPr>
          <a:lstStyle/>
          <a:p>
            <a:pPr algn="r"/>
            <a:r>
              <a:rPr lang="en-GB" sz="1200" dirty="0">
                <a:solidFill>
                  <a:schemeClr val="bg1">
                    <a:lumMod val="65000"/>
                  </a:schemeClr>
                </a:solidFill>
                <a:latin typeface="Arial Black" pitchFamily="34" charset="0"/>
              </a:rPr>
              <a:t>01752 201200</a:t>
            </a:r>
          </a:p>
          <a:p>
            <a:pPr algn="r"/>
            <a:r>
              <a:rPr lang="en-GB" sz="1200" dirty="0">
                <a:solidFill>
                  <a:schemeClr val="bg1">
                    <a:lumMod val="65000"/>
                  </a:schemeClr>
                </a:solidFill>
                <a:latin typeface="Arial Black" pitchFamily="34" charset="0"/>
              </a:rPr>
              <a:t>www.aldermantooling.co.uk</a:t>
            </a:r>
          </a:p>
        </p:txBody>
      </p:sp>
      <p:sp>
        <p:nvSpPr>
          <p:cNvPr id="9" name="TextBox 8"/>
          <p:cNvSpPr txBox="1"/>
          <p:nvPr/>
        </p:nvSpPr>
        <p:spPr>
          <a:xfrm>
            <a:off x="253032" y="3075427"/>
            <a:ext cx="7056785" cy="1366336"/>
          </a:xfrm>
          <a:prstGeom prst="rect">
            <a:avLst/>
          </a:prstGeom>
          <a:noFill/>
        </p:spPr>
        <p:txBody>
          <a:bodyPr wrap="square" rtlCol="0">
            <a:spAutoFit/>
          </a:bodyPr>
          <a:lstStyle/>
          <a:p>
            <a:pPr>
              <a:lnSpc>
                <a:spcPct val="120000"/>
              </a:lnSpc>
            </a:pPr>
            <a:r>
              <a:rPr lang="en-GB" sz="1200" dirty="0">
                <a:latin typeface="Arial Black" panose="020B0A04020102020204" pitchFamily="34" charset="0"/>
              </a:rPr>
              <a:t>We’re one of the South West’s leading metal fabricators and an award-winning employer.  We have a fantastic range of up-to-date machinery at our Plympton factory, and we work on interesting and challenging projects.  No two days are the same.  </a:t>
            </a:r>
            <a:endParaRPr lang="en-GB" sz="1100" dirty="0">
              <a:latin typeface="Arial" panose="020B0604020202020204" pitchFamily="34" charset="0"/>
              <a:cs typeface="Arial" panose="020B0604020202020204" pitchFamily="34" charset="0"/>
            </a:endParaRPr>
          </a:p>
          <a:p>
            <a:pPr>
              <a:lnSpc>
                <a:spcPct val="120000"/>
              </a:lnSpc>
            </a:pPr>
            <a:r>
              <a:rPr lang="en-GB" sz="1100" dirty="0">
                <a:latin typeface="Arial" panose="020B0604020202020204" pitchFamily="34" charset="0"/>
                <a:cs typeface="Arial" panose="020B0604020202020204" pitchFamily="34" charset="0"/>
              </a:rPr>
              <a:t>We have a strong record of training apprentices, many of whom are still with us today.  We’re pleased to announce we have three apprenticeship opportunities, to start in September 2026.</a:t>
            </a:r>
          </a:p>
        </p:txBody>
      </p:sp>
      <p:sp>
        <p:nvSpPr>
          <p:cNvPr id="17" name="Rectangle 16"/>
          <p:cNvSpPr/>
          <p:nvPr/>
        </p:nvSpPr>
        <p:spPr>
          <a:xfrm>
            <a:off x="3728761" y="4586190"/>
            <a:ext cx="3704917" cy="5298310"/>
          </a:xfrm>
          <a:prstGeom prst="rect">
            <a:avLst/>
          </a:prstGeom>
          <a:noFill/>
        </p:spPr>
        <p:txBody>
          <a:bodyPr wrap="square">
            <a:spAutoFit/>
          </a:bodyPr>
          <a:lstStyle/>
          <a:p>
            <a:pPr lvl="0">
              <a:lnSpc>
                <a:spcPct val="120000"/>
              </a:lnSpc>
              <a:spcAft>
                <a:spcPts val="600"/>
              </a:spcAft>
            </a:pPr>
            <a:r>
              <a:rPr lang="en-GB" sz="1600" dirty="0">
                <a:solidFill>
                  <a:srgbClr val="03965F"/>
                </a:solidFill>
                <a:latin typeface="Arial Black" panose="020B0A04020102020204" pitchFamily="34" charset="0"/>
              </a:rPr>
              <a:t>Maintenance &amp; Operations Engineering Apprentice </a:t>
            </a:r>
          </a:p>
          <a:p>
            <a:pPr lvl="0">
              <a:lnSpc>
                <a:spcPct val="120000"/>
              </a:lnSpc>
              <a:spcAft>
                <a:spcPts val="600"/>
              </a:spcAft>
            </a:pPr>
            <a:r>
              <a:rPr lang="en-GB" sz="1000" dirty="0">
                <a:latin typeface="Arial" panose="020B0604020202020204" pitchFamily="34" charset="0"/>
                <a:cs typeface="Arial" panose="020B0604020202020204" pitchFamily="34" charset="0"/>
              </a:rPr>
              <a:t>If you’re a keen problem solver with an eye for detail and an analytic mind, this three-year apprenticeship could be your first step to a fantastic career in manufacturing. </a:t>
            </a:r>
          </a:p>
          <a:p>
            <a:pPr lvl="0">
              <a:lnSpc>
                <a:spcPct val="120000"/>
              </a:lnSpc>
              <a:spcAft>
                <a:spcPts val="600"/>
              </a:spcAft>
            </a:pPr>
            <a:r>
              <a:rPr lang="en-GB" sz="1000" dirty="0">
                <a:latin typeface="Arial" panose="020B0604020202020204" pitchFamily="34" charset="0"/>
                <a:cs typeface="Arial" panose="020B0604020202020204" pitchFamily="34" charset="0"/>
              </a:rPr>
              <a:t>Our Maintenance Engineers play a vital role in keeping our factory running – without them, we couldn’t make anything! During your apprenticeship you’ll learn how to undertake routine machinery inspections and preventative maintenance (such as replacing worn parts and checking oil levels). </a:t>
            </a:r>
          </a:p>
          <a:p>
            <a:pPr lvl="0">
              <a:lnSpc>
                <a:spcPct val="120000"/>
              </a:lnSpc>
              <a:spcAft>
                <a:spcPts val="600"/>
              </a:spcAft>
            </a:pPr>
            <a:r>
              <a:rPr lang="en-GB" sz="1000" dirty="0">
                <a:latin typeface="Arial" panose="020B0604020202020204" pitchFamily="34" charset="0"/>
                <a:cs typeface="Arial" panose="020B0604020202020204" pitchFamily="34" charset="0"/>
              </a:rPr>
              <a:t>You’ll install new machinery; and if a machine breaks down, you’ll get it going again as quickly as possible. You will also learn valuable core skills, such as how to understand electrical, plumbing, air conditioning, heating and electronic systems; and how to read blueprints and system schematics. Strong communication and organisational skills are essential for a successful Maintenance Engineer. You’ll also need to be physically fit enough to kneel, stand and lean over machines and move them around when required.</a:t>
            </a:r>
          </a:p>
          <a:p>
            <a:pPr lvl="0">
              <a:lnSpc>
                <a:spcPct val="120000"/>
              </a:lnSpc>
              <a:spcAft>
                <a:spcPts val="600"/>
              </a:spcAft>
            </a:pPr>
            <a:r>
              <a:rPr lang="en-GB" sz="1000" b="1" dirty="0">
                <a:solidFill>
                  <a:srgbClr val="03965F"/>
                </a:solidFill>
                <a:latin typeface="Arial" panose="020B0604020202020204" pitchFamily="34" charset="0"/>
                <a:cs typeface="Arial" panose="020B0604020202020204" pitchFamily="34" charset="0"/>
              </a:rPr>
              <a:t>Successful </a:t>
            </a:r>
            <a:r>
              <a:rPr lang="en-GB" sz="1000" b="1" dirty="0" err="1">
                <a:solidFill>
                  <a:srgbClr val="03965F"/>
                </a:solidFill>
                <a:latin typeface="Arial" panose="020B0604020202020204" pitchFamily="34" charset="0"/>
                <a:cs typeface="Arial" panose="020B0604020202020204" pitchFamily="34" charset="0"/>
              </a:rPr>
              <a:t>Aldermans</a:t>
            </a:r>
            <a:r>
              <a:rPr lang="en-GB" sz="1000" b="1" dirty="0">
                <a:solidFill>
                  <a:srgbClr val="03965F"/>
                </a:solidFill>
                <a:latin typeface="Arial" panose="020B0604020202020204" pitchFamily="34" charset="0"/>
                <a:cs typeface="Arial" panose="020B0604020202020204" pitchFamily="34" charset="0"/>
              </a:rPr>
              <a:t> apprentices are practical and technically minded – bit we’re looking for character too.</a:t>
            </a:r>
          </a:p>
          <a:p>
            <a:pPr lvl="0">
              <a:lnSpc>
                <a:spcPct val="120000"/>
              </a:lnSpc>
              <a:spcAft>
                <a:spcPts val="600"/>
              </a:spcAft>
            </a:pPr>
            <a:r>
              <a:rPr lang="en-GB" sz="1000" b="1" dirty="0">
                <a:solidFill>
                  <a:srgbClr val="03965F"/>
                </a:solidFill>
                <a:latin typeface="Arial" panose="020B0604020202020204" pitchFamily="34" charset="0"/>
                <a:cs typeface="Arial" panose="020B0604020202020204" pitchFamily="34" charset="0"/>
              </a:rPr>
              <a:t>We want someone who is keen to learn, reliable, punctual, a good communicator and a team player. It’s an advantage to have GCSE’s in Maths, English, Science and any practical subjects (grades 4 and above)</a:t>
            </a:r>
          </a:p>
        </p:txBody>
      </p:sp>
      <p:sp>
        <p:nvSpPr>
          <p:cNvPr id="15" name="TextBox 14"/>
          <p:cNvSpPr txBox="1"/>
          <p:nvPr/>
        </p:nvSpPr>
        <p:spPr>
          <a:xfrm>
            <a:off x="2550834" y="2466380"/>
            <a:ext cx="4830197" cy="462947"/>
          </a:xfrm>
          <a:prstGeom prst="rect">
            <a:avLst/>
          </a:prstGeom>
          <a:noFill/>
        </p:spPr>
        <p:txBody>
          <a:bodyPr wrap="square" rtlCol="0">
            <a:spAutoFit/>
          </a:bodyPr>
          <a:lstStyle/>
          <a:p>
            <a:pPr algn="r">
              <a:lnSpc>
                <a:spcPts val="2800"/>
              </a:lnSpc>
            </a:pPr>
            <a:r>
              <a:rPr lang="en-GB" sz="3000" b="1" spc="-150" dirty="0">
                <a:solidFill>
                  <a:schemeClr val="bg1">
                    <a:alpha val="75000"/>
                  </a:schemeClr>
                </a:solidFill>
                <a:latin typeface="Arial Black" panose="020B0A04020102020204" pitchFamily="34" charset="0"/>
              </a:rPr>
              <a:t>Seeking bright sparks</a:t>
            </a:r>
          </a:p>
        </p:txBody>
      </p:sp>
      <p:sp>
        <p:nvSpPr>
          <p:cNvPr id="20" name="Rectangle 19"/>
          <p:cNvSpPr/>
          <p:nvPr/>
        </p:nvSpPr>
        <p:spPr>
          <a:xfrm>
            <a:off x="237123" y="4564645"/>
            <a:ext cx="3491638" cy="5349157"/>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600" b="1" dirty="0">
                <a:solidFill>
                  <a:srgbClr val="03965F"/>
                </a:solidFill>
                <a:latin typeface="Arial Black" pitchFamily="34" charset="0"/>
                <a:cs typeface="Arial" pitchFamily="34" charset="0"/>
              </a:rPr>
              <a:t>Metal Fabricator </a:t>
            </a:r>
            <a:r>
              <a:rPr kumimoji="0" lang="en-US" sz="1600" b="1" i="0" u="none" strike="noStrike" kern="1200" cap="none" spc="0" normalizeH="0" baseline="0" noProof="0" dirty="0">
                <a:ln>
                  <a:noFill/>
                </a:ln>
                <a:solidFill>
                  <a:srgbClr val="03965F"/>
                </a:solidFill>
                <a:effectLst/>
                <a:uLnTx/>
                <a:uFillTx/>
                <a:latin typeface="Arial Black" pitchFamily="34" charset="0"/>
                <a:ea typeface="+mn-ea"/>
                <a:cs typeface="Arial" pitchFamily="34" charset="0"/>
              </a:rPr>
              <a:t>Apprentice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are recruiting for a fabrication apprentice engineer to join us.  This is a three-year apprenticeship, leading to a Framework NVQ Level 3 qualification in Engineering.  </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nSpc>
                <a:spcPct val="120000"/>
              </a:lnSpc>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You’ll spend part of your week at City College Plymouth; </a:t>
            </a:r>
            <a:r>
              <a:rPr lang="en-GB" sz="1000" dirty="0">
                <a:solidFill>
                  <a:prstClr val="black"/>
                </a:solidFill>
                <a:latin typeface="Arial" panose="020B0604020202020204" pitchFamily="34" charset="0"/>
                <a:cs typeface="Arial" panose="020B0604020202020204" pitchFamily="34" charset="0"/>
              </a:rPr>
              <a:t>alongside </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being trained here at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Aldermans</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working closely alongside many of our experienced fabricators.  Once qualified, you’ll be able to </a:t>
            </a:r>
            <a:r>
              <a:rPr lang="en-GB" sz="1000" dirty="0">
                <a:solidFill>
                  <a:prstClr val="black"/>
                </a:solidFill>
                <a:latin typeface="Arial" panose="020B0604020202020204" pitchFamily="34" charset="0"/>
                <a:cs typeface="Arial" panose="020B0604020202020204" pitchFamily="34" charset="0"/>
              </a:rPr>
              <a:t>operate CNC press brake machines to fold and bend sheet metal components, giving you valuable career skills.</a:t>
            </a:r>
          </a:p>
          <a:p>
            <a:pPr>
              <a:lnSpc>
                <a:spcPct val="120000"/>
              </a:lnSpc>
              <a:defRPr/>
            </a:pPr>
            <a:r>
              <a:rPr lang="en-GB" sz="1000" dirty="0">
                <a:solidFill>
                  <a:prstClr val="black"/>
                </a:solidFill>
                <a:latin typeface="Arial" panose="020B0604020202020204" pitchFamily="34" charset="0"/>
                <a:cs typeface="Arial" panose="020B0604020202020204" pitchFamily="34" charset="0"/>
              </a:rPr>
              <a:t>You’ll also learn how to </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MIG/TIG, spot and stud weld, both freehand and from production jigs; and able to read and understand detailed technical drawings.  </a:t>
            </a:r>
          </a:p>
          <a:p>
            <a:pPr>
              <a:lnSpc>
                <a:spcPct val="120000"/>
              </a:lnSpc>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03965F"/>
                </a:solidFill>
                <a:effectLst/>
                <a:uLnTx/>
                <a:uFillTx/>
                <a:latin typeface="Arial Black" pitchFamily="34" charset="0"/>
                <a:ea typeface="+mn-ea"/>
                <a:cs typeface="Arial" pitchFamily="34" charset="0"/>
              </a:rPr>
              <a:t>Engineering Design &amp; </a:t>
            </a:r>
            <a:r>
              <a:rPr kumimoji="0" lang="en-US" sz="1600" b="1" i="0" u="none" strike="noStrike" kern="1200" cap="none" spc="0" normalizeH="0" baseline="0" noProof="0" dirty="0" err="1">
                <a:ln>
                  <a:noFill/>
                </a:ln>
                <a:solidFill>
                  <a:srgbClr val="03965F"/>
                </a:solidFill>
                <a:effectLst/>
                <a:uLnTx/>
                <a:uFillTx/>
                <a:latin typeface="Arial Black" pitchFamily="34" charset="0"/>
                <a:ea typeface="+mn-ea"/>
                <a:cs typeface="Arial" pitchFamily="34" charset="0"/>
              </a:rPr>
              <a:t>Draughtsperson</a:t>
            </a:r>
            <a:r>
              <a:rPr kumimoji="0" lang="en-US" sz="1600" b="1" i="0" u="none" strike="noStrike" kern="1200" cap="none" spc="0" normalizeH="0" baseline="0" noProof="0" dirty="0">
                <a:ln>
                  <a:noFill/>
                </a:ln>
                <a:solidFill>
                  <a:srgbClr val="03965F"/>
                </a:solidFill>
                <a:effectLst/>
                <a:uLnTx/>
                <a:uFillTx/>
                <a:latin typeface="Arial Black" pitchFamily="34" charset="0"/>
                <a:ea typeface="+mn-ea"/>
                <a:cs typeface="Arial" pitchFamily="34" charset="0"/>
              </a:rPr>
              <a:t> Apprentice</a:t>
            </a:r>
          </a:p>
          <a:p>
            <a:pPr>
              <a:lnSpc>
                <a:spcPct val="120000"/>
              </a:lnSpc>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creating, developing ideas and refining detailed engineering designs and drawings interests you, then this qualification could be for you. </a:t>
            </a:r>
            <a:endParaRPr lang="en-GB" sz="1000" dirty="0">
              <a:solidFill>
                <a:prstClr val="black"/>
              </a:solidFill>
              <a:latin typeface="Arial" panose="020B0604020202020204" pitchFamily="34" charset="0"/>
              <a:cs typeface="Arial" panose="020B0604020202020204" pitchFamily="34" charset="0"/>
            </a:endParaRPr>
          </a:p>
          <a:p>
            <a:pPr>
              <a:lnSpc>
                <a:spcPct val="120000"/>
              </a:lnSpc>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nSpc>
                <a:spcPct val="120000"/>
              </a:lnSpc>
              <a:defRPr/>
            </a:pPr>
            <a:r>
              <a:rPr lang="en-GB" sz="1000" dirty="0">
                <a:solidFill>
                  <a:prstClr val="black"/>
                </a:solidFill>
                <a:latin typeface="Arial" panose="020B0604020202020204" pitchFamily="34" charset="0"/>
                <a:cs typeface="Arial" panose="020B0604020202020204" pitchFamily="34" charset="0"/>
              </a:rPr>
              <a:t>You will be responsible for a variety of tasks including producing 2D and 3D CAD drawings, interpreting clients technical specifications, CNC </a:t>
            </a:r>
            <a:r>
              <a:rPr lang="en-GB" sz="1000" dirty="0" err="1">
                <a:solidFill>
                  <a:prstClr val="black"/>
                </a:solidFill>
                <a:latin typeface="Arial" panose="020B0604020202020204" pitchFamily="34" charset="0"/>
                <a:cs typeface="Arial" panose="020B0604020202020204" pitchFamily="34" charset="0"/>
              </a:rPr>
              <a:t>programing</a:t>
            </a:r>
            <a:r>
              <a:rPr lang="en-GB" sz="1000" dirty="0">
                <a:solidFill>
                  <a:prstClr val="black"/>
                </a:solidFill>
                <a:latin typeface="Arial" panose="020B0604020202020204" pitchFamily="34" charset="0"/>
                <a:cs typeface="Arial" panose="020B0604020202020204" pitchFamily="34" charset="0"/>
              </a:rPr>
              <a:t> and collaborating with our engineers to manufacture,</a:t>
            </a: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45B90F7-8E31-4286-8EB6-7E69BF858BEC}"/>
              </a:ext>
            </a:extLst>
          </p:cNvPr>
          <p:cNvSpPr/>
          <p:nvPr/>
        </p:nvSpPr>
        <p:spPr>
          <a:xfrm>
            <a:off x="211653" y="9814612"/>
            <a:ext cx="7204333" cy="734817"/>
          </a:xfrm>
          <a:prstGeom prst="rect">
            <a:avLst/>
          </a:prstGeom>
        </p:spPr>
        <p:txBody>
          <a:bodyPr wrap="square">
            <a:spAutoFit/>
          </a:bodyPr>
          <a:lstStyle/>
          <a:p>
            <a:pPr>
              <a:lnSpc>
                <a:spcPct val="120000"/>
              </a:lnSpc>
            </a:pPr>
            <a:endParaRPr lang="en-GB" dirty="0">
              <a:solidFill>
                <a:srgbClr val="03965F"/>
              </a:solidFill>
              <a:latin typeface="Arial Black" panose="020B0A04020102020204" pitchFamily="34" charset="0"/>
            </a:endParaRPr>
          </a:p>
          <a:p>
            <a:pPr>
              <a:lnSpc>
                <a:spcPct val="120000"/>
              </a:lnSpc>
            </a:pPr>
            <a:r>
              <a:rPr lang="en-GB" dirty="0">
                <a:solidFill>
                  <a:srgbClr val="03965F"/>
                </a:solidFill>
                <a:latin typeface="Arial Black" panose="020B0A04020102020204" pitchFamily="34" charset="0"/>
              </a:rPr>
              <a:t>Your future is what you make it.  Make it at Aldermans!</a:t>
            </a:r>
          </a:p>
        </p:txBody>
      </p:sp>
    </p:spTree>
    <p:extLst>
      <p:ext uri="{BB962C8B-B14F-4D97-AF65-F5344CB8AC3E}">
        <p14:creationId xmlns:p14="http://schemas.microsoft.com/office/powerpoint/2010/main" val="17743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2A346F-171B-595A-A83E-F36D3A951C67}"/>
              </a:ext>
            </a:extLst>
          </p:cNvPr>
          <p:cNvPicPr>
            <a:picLocks noChangeAspect="1"/>
          </p:cNvPicPr>
          <p:nvPr/>
        </p:nvPicPr>
        <p:blipFill>
          <a:blip r:embed="rId2"/>
          <a:stretch>
            <a:fillRect/>
          </a:stretch>
        </p:blipFill>
        <p:spPr>
          <a:xfrm>
            <a:off x="2229629" y="4087139"/>
            <a:ext cx="1406986" cy="962723"/>
          </a:xfrm>
          <a:prstGeom prst="rect">
            <a:avLst/>
          </a:prstGeom>
        </p:spPr>
      </p:pic>
      <p:pic>
        <p:nvPicPr>
          <p:cNvPr id="5" name="Picture 4" descr="A picture containing person, indoor&#10;&#10;Description automatically generated">
            <a:extLst>
              <a:ext uri="{FF2B5EF4-FFF2-40B4-BE49-F238E27FC236}">
                <a16:creationId xmlns:a16="http://schemas.microsoft.com/office/drawing/2014/main" id="{FAFF390E-52F2-949C-7CE8-B28E281C9A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594" y="6570836"/>
            <a:ext cx="3325021" cy="2216680"/>
          </a:xfrm>
          <a:prstGeom prst="rect">
            <a:avLst/>
          </a:prstGeom>
        </p:spPr>
      </p:pic>
      <p:pic>
        <p:nvPicPr>
          <p:cNvPr id="23" name="Picture 22">
            <a:extLst>
              <a:ext uri="{FF2B5EF4-FFF2-40B4-BE49-F238E27FC236}">
                <a16:creationId xmlns:a16="http://schemas.microsoft.com/office/drawing/2014/main" id="{60AD7F4D-0936-481F-8C03-454CA7A8AF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8291" y="1995325"/>
            <a:ext cx="1047192" cy="975282"/>
          </a:xfrm>
          <a:prstGeom prst="rect">
            <a:avLst/>
          </a:prstGeom>
        </p:spPr>
      </p:pic>
      <p:pic>
        <p:nvPicPr>
          <p:cNvPr id="1028" name="Picture 4" descr="C:\Users\Annette Harpham\Dropbox\Aldermans Photoshoot Feb 14\WEBSITE HEADERS\FM1_8176rightsize.jpg"/>
          <p:cNvPicPr>
            <a:picLocks noChangeAspect="1" noChangeArrowheads="1"/>
          </p:cNvPicPr>
          <p:nvPr/>
        </p:nvPicPr>
        <p:blipFill rotWithShape="1">
          <a:blip r:embed="rId5">
            <a:extLst>
              <a:ext uri="{28A0092B-C50C-407E-A947-70E740481C1C}">
                <a14:useLocalDpi xmlns:a14="http://schemas.microsoft.com/office/drawing/2010/main" val="0"/>
              </a:ext>
            </a:extLst>
          </a:blip>
          <a:srcRect t="7854" b="31077"/>
          <a:stretch/>
        </p:blipFill>
        <p:spPr bwMode="auto">
          <a:xfrm>
            <a:off x="-9025" y="-50602"/>
            <a:ext cx="7569439" cy="17969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924647" y="3926422"/>
            <a:ext cx="3657972" cy="5740758"/>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4788743" y="9955212"/>
            <a:ext cx="2547492" cy="461665"/>
          </a:xfrm>
          <a:prstGeom prst="rect">
            <a:avLst/>
          </a:prstGeom>
          <a:noFill/>
        </p:spPr>
        <p:txBody>
          <a:bodyPr wrap="none" rtlCol="0">
            <a:spAutoFit/>
          </a:bodyPr>
          <a:lstStyle/>
          <a:p>
            <a:pPr algn="r"/>
            <a:r>
              <a:rPr lang="en-GB" sz="1200" dirty="0">
                <a:solidFill>
                  <a:schemeClr val="bg1">
                    <a:lumMod val="65000"/>
                  </a:schemeClr>
                </a:solidFill>
                <a:latin typeface="Arial Black" pitchFamily="34" charset="0"/>
              </a:rPr>
              <a:t>01752 201200</a:t>
            </a:r>
          </a:p>
          <a:p>
            <a:pPr algn="r"/>
            <a:r>
              <a:rPr lang="en-GB" sz="1200" dirty="0">
                <a:solidFill>
                  <a:schemeClr val="bg1">
                    <a:lumMod val="65000"/>
                  </a:schemeClr>
                </a:solidFill>
                <a:latin typeface="Arial Black" pitchFamily="34" charset="0"/>
              </a:rPr>
              <a:t>www.aldermantooling.co.uk</a:t>
            </a:r>
          </a:p>
        </p:txBody>
      </p:sp>
      <p:sp>
        <p:nvSpPr>
          <p:cNvPr id="6" name="TextBox 5"/>
          <p:cNvSpPr txBox="1"/>
          <p:nvPr/>
        </p:nvSpPr>
        <p:spPr>
          <a:xfrm>
            <a:off x="6969462" y="10398293"/>
            <a:ext cx="378630" cy="184666"/>
          </a:xfrm>
          <a:prstGeom prst="rect">
            <a:avLst/>
          </a:prstGeom>
          <a:noFill/>
        </p:spPr>
        <p:txBody>
          <a:bodyPr wrap="none" rtlCol="0">
            <a:spAutoFit/>
          </a:bodyPr>
          <a:lstStyle/>
          <a:p>
            <a:r>
              <a:rPr lang="en-GB" sz="600" dirty="0">
                <a:latin typeface="Arial" pitchFamily="34" charset="0"/>
                <a:cs typeface="Arial" pitchFamily="34" charset="0"/>
              </a:rPr>
              <a:t>03/23</a:t>
            </a:r>
          </a:p>
        </p:txBody>
      </p:sp>
      <p:sp>
        <p:nvSpPr>
          <p:cNvPr id="4" name="Rectangle 3"/>
          <p:cNvSpPr/>
          <p:nvPr/>
        </p:nvSpPr>
        <p:spPr>
          <a:xfrm>
            <a:off x="282092" y="8882557"/>
            <a:ext cx="3325022" cy="1608069"/>
          </a:xfrm>
          <a:prstGeom prst="rect">
            <a:avLst/>
          </a:prstGeom>
        </p:spPr>
        <p:txBody>
          <a:bodyPr wrap="square">
            <a:spAutoFit/>
          </a:bodyPr>
          <a:lstStyle/>
          <a:p>
            <a:pPr>
              <a:lnSpc>
                <a:spcPct val="120000"/>
              </a:lnSpc>
            </a:pPr>
            <a:r>
              <a:rPr lang="en-GB" sz="1000" i="1" dirty="0"/>
              <a:t>We are an equal opportunities employer and welcome applications from anyone who feels they have the relevant skills and experience for any role at Aldermans.</a:t>
            </a:r>
            <a:endParaRPr lang="en-GB" sz="1000" dirty="0"/>
          </a:p>
          <a:p>
            <a:pPr lvl="0">
              <a:lnSpc>
                <a:spcPct val="120000"/>
              </a:lnSpc>
            </a:pPr>
            <a:endParaRPr lang="en-US" sz="1100" dirty="0">
              <a:solidFill>
                <a:srgbClr val="60A23D"/>
              </a:solidFill>
              <a:latin typeface="Arial Black" pitchFamily="34" charset="0"/>
              <a:cs typeface="Arial" pitchFamily="34" charset="0"/>
            </a:endParaRPr>
          </a:p>
          <a:p>
            <a:pPr lvl="0">
              <a:lnSpc>
                <a:spcPct val="120000"/>
              </a:lnSpc>
            </a:pPr>
            <a:r>
              <a:rPr lang="en-US" sz="1100" dirty="0">
                <a:solidFill>
                  <a:srgbClr val="03965F"/>
                </a:solidFill>
                <a:latin typeface="Arial Black" pitchFamily="34" charset="0"/>
                <a:cs typeface="Arial" pitchFamily="34" charset="0"/>
              </a:rPr>
              <a:t>Please apply in writing, with a cover letter and your CV to:</a:t>
            </a:r>
          </a:p>
          <a:p>
            <a:pPr lvl="0">
              <a:lnSpc>
                <a:spcPct val="120000"/>
              </a:lnSpc>
            </a:pPr>
            <a:r>
              <a:rPr lang="en-US" sz="1000" dirty="0">
                <a:latin typeface="Arial" panose="020B0604020202020204" pitchFamily="34" charset="0"/>
                <a:cs typeface="Arial" panose="020B0604020202020204" pitchFamily="34" charset="0"/>
              </a:rPr>
              <a:t>Nicola Morrish</a:t>
            </a:r>
          </a:p>
          <a:p>
            <a:pPr lvl="0">
              <a:lnSpc>
                <a:spcPct val="120000"/>
              </a:lnSpc>
            </a:pPr>
            <a:r>
              <a:rPr lang="en-US" sz="1000" dirty="0">
                <a:latin typeface="Arial" panose="020B0604020202020204" pitchFamily="34" charset="0"/>
                <a:cs typeface="Arial" panose="020B0604020202020204" pitchFamily="34" charset="0"/>
              </a:rPr>
              <a:t>Nicola.Morrish@aldermantooling.co.uk</a:t>
            </a:r>
          </a:p>
        </p:txBody>
      </p:sp>
      <p:sp>
        <p:nvSpPr>
          <p:cNvPr id="17" name="TextBox 16"/>
          <p:cNvSpPr txBox="1"/>
          <p:nvPr/>
        </p:nvSpPr>
        <p:spPr>
          <a:xfrm>
            <a:off x="1188343" y="924280"/>
            <a:ext cx="6126341" cy="822020"/>
          </a:xfrm>
          <a:prstGeom prst="rect">
            <a:avLst/>
          </a:prstGeom>
          <a:noFill/>
        </p:spPr>
        <p:txBody>
          <a:bodyPr wrap="square" rtlCol="0">
            <a:spAutoFit/>
          </a:bodyPr>
          <a:lstStyle/>
          <a:p>
            <a:pPr algn="r">
              <a:lnSpc>
                <a:spcPts val="2800"/>
              </a:lnSpc>
            </a:pPr>
            <a:r>
              <a:rPr lang="en-GB" sz="3000" b="1" spc="-150" dirty="0">
                <a:solidFill>
                  <a:schemeClr val="bg1">
                    <a:alpha val="75000"/>
                  </a:schemeClr>
                </a:solidFill>
                <a:latin typeface="Arial Black" panose="020B0A04020102020204" pitchFamily="34" charset="0"/>
              </a:rPr>
              <a:t>Integrated </a:t>
            </a:r>
          </a:p>
          <a:p>
            <a:pPr algn="r">
              <a:lnSpc>
                <a:spcPts val="2800"/>
              </a:lnSpc>
            </a:pPr>
            <a:r>
              <a:rPr lang="en-GB" sz="3000" b="1" spc="-150" dirty="0">
                <a:solidFill>
                  <a:schemeClr val="bg1">
                    <a:alpha val="75000"/>
                  </a:schemeClr>
                </a:solidFill>
                <a:latin typeface="Arial Black" panose="020B0A04020102020204" pitchFamily="34" charset="0"/>
              </a:rPr>
              <a:t>Metal Fabrication</a:t>
            </a:r>
          </a:p>
        </p:txBody>
      </p:sp>
      <p:sp>
        <p:nvSpPr>
          <p:cNvPr id="13" name="Rectangle 12">
            <a:extLst>
              <a:ext uri="{FF2B5EF4-FFF2-40B4-BE49-F238E27FC236}">
                <a16:creationId xmlns:a16="http://schemas.microsoft.com/office/drawing/2014/main" id="{87DC8899-F67E-4C36-9DB9-4F25F1ECD6B0}"/>
              </a:ext>
            </a:extLst>
          </p:cNvPr>
          <p:cNvSpPr/>
          <p:nvPr/>
        </p:nvSpPr>
        <p:spPr>
          <a:xfrm>
            <a:off x="252239" y="1962324"/>
            <a:ext cx="2948821" cy="367986"/>
          </a:xfrm>
          <a:prstGeom prst="rect">
            <a:avLst/>
          </a:prstGeom>
        </p:spPr>
        <p:txBody>
          <a:bodyPr wrap="none">
            <a:spAutoFit/>
          </a:bodyPr>
          <a:lstStyle/>
          <a:p>
            <a:pPr lvl="0">
              <a:lnSpc>
                <a:spcPct val="120000"/>
              </a:lnSpc>
              <a:spcAft>
                <a:spcPts val="600"/>
              </a:spcAft>
            </a:pPr>
            <a:r>
              <a:rPr lang="en-US" sz="1600" b="1" dirty="0">
                <a:solidFill>
                  <a:srgbClr val="03965F"/>
                </a:solidFill>
                <a:latin typeface="Arial Black" pitchFamily="34" charset="0"/>
                <a:cs typeface="Arial" pitchFamily="34" charset="0"/>
              </a:rPr>
              <a:t>Award-winning employer</a:t>
            </a:r>
          </a:p>
        </p:txBody>
      </p:sp>
      <p:sp>
        <p:nvSpPr>
          <p:cNvPr id="14" name="Rectangle 13">
            <a:extLst>
              <a:ext uri="{FF2B5EF4-FFF2-40B4-BE49-F238E27FC236}">
                <a16:creationId xmlns:a16="http://schemas.microsoft.com/office/drawing/2014/main" id="{512CA0B5-3959-48DF-B563-9D6E27F536EB}"/>
              </a:ext>
            </a:extLst>
          </p:cNvPr>
          <p:cNvSpPr/>
          <p:nvPr/>
        </p:nvSpPr>
        <p:spPr>
          <a:xfrm>
            <a:off x="258634" y="2387056"/>
            <a:ext cx="3234340" cy="1680909"/>
          </a:xfrm>
          <a:prstGeom prst="rect">
            <a:avLst/>
          </a:prstGeom>
        </p:spPr>
        <p:txBody>
          <a:bodyPr wrap="square">
            <a:spAutoFit/>
          </a:bodyPr>
          <a:lstStyle/>
          <a:p>
            <a:pPr>
              <a:lnSpc>
                <a:spcPct val="120000"/>
              </a:lnSpc>
              <a:spcAft>
                <a:spcPts val="1000"/>
              </a:spcAft>
            </a:pPr>
            <a:r>
              <a:rPr lang="en-GB" sz="1000" dirty="0">
                <a:latin typeface="Arial" panose="020B0604020202020204" pitchFamily="34" charset="0"/>
                <a:ea typeface="Calibri" panose="020F0502020204030204" pitchFamily="34" charset="0"/>
                <a:cs typeface="Arial" panose="020B0604020202020204" pitchFamily="34" charset="0"/>
              </a:rPr>
              <a:t>We work as a key supply partner to many of the region’s leading manufacturers – so we create everything from automotive and railway parts, to components for specialist seating and data cabinets.  </a:t>
            </a:r>
          </a:p>
          <a:p>
            <a:pPr>
              <a:lnSpc>
                <a:spcPct val="120000"/>
              </a:lnSpc>
              <a:spcAft>
                <a:spcPts val="1000"/>
              </a:spcAft>
            </a:pPr>
            <a:r>
              <a:rPr lang="en-GB" sz="1000" dirty="0">
                <a:latin typeface="Arial" panose="020B0604020202020204" pitchFamily="34" charset="0"/>
                <a:ea typeface="Calibri" panose="020F0502020204030204" pitchFamily="34" charset="0"/>
                <a:cs typeface="Arial" panose="020B0604020202020204" pitchFamily="34" charset="0"/>
              </a:rPr>
              <a:t>There are opportunities to learn and develop new skills in a friendly, supportive environment – which is why we are multiple award winners for our commitment to apprenticeships and training.  </a:t>
            </a:r>
          </a:p>
        </p:txBody>
      </p:sp>
      <p:pic>
        <p:nvPicPr>
          <p:cNvPr id="15" name="Picture 2" descr="Another Apprenticeship Award Win!">
            <a:extLst>
              <a:ext uri="{FF2B5EF4-FFF2-40B4-BE49-F238E27FC236}">
                <a16:creationId xmlns:a16="http://schemas.microsoft.com/office/drawing/2014/main" id="{319E7004-7F1E-40E4-B0A5-2EDD420D979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3186" y="4995653"/>
            <a:ext cx="999871" cy="14131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ttps://aldermantooling.co.uk/images/MiSW2016-Winner.jpg">
            <a:extLst>
              <a:ext uri="{FF2B5EF4-FFF2-40B4-BE49-F238E27FC236}">
                <a16:creationId xmlns:a16="http://schemas.microsoft.com/office/drawing/2014/main" id="{C1A2B697-F488-49E2-A2FF-59C1C40E325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1958" y="5779540"/>
            <a:ext cx="1471922" cy="64309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21B2DC0D-1FB0-4656-B38F-FBBE81E7CFED}"/>
              </a:ext>
              <a:ext uri="{C183D7F6-B498-43B3-948B-1728B52AA6E4}">
                <adec:decorative xmlns:adec="http://schemas.microsoft.com/office/drawing/2017/decorative" val="1"/>
              </a:ext>
            </a:extLst>
          </p:cNvPr>
          <p:cNvSpPr/>
          <p:nvPr/>
        </p:nvSpPr>
        <p:spPr>
          <a:xfrm>
            <a:off x="5148783" y="1967475"/>
            <a:ext cx="2273398" cy="1094852"/>
          </a:xfrm>
          <a:prstGeom prst="rect">
            <a:avLst/>
          </a:prstGeom>
        </p:spPr>
        <p:txBody>
          <a:bodyPr wrap="square">
            <a:spAutoFit/>
          </a:bodyPr>
          <a:lstStyle/>
          <a:p>
            <a:pPr>
              <a:lnSpc>
                <a:spcPct val="110000"/>
              </a:lnSpc>
            </a:pPr>
            <a:r>
              <a:rPr lang="en-GB" sz="1000" dirty="0">
                <a:latin typeface="Arial" pitchFamily="34" charset="0"/>
                <a:cs typeface="Arial" pitchFamily="34" charset="0"/>
              </a:rPr>
              <a:t>Quality is at the heart of all we do.  We’re proud of our triple certification, to ISO 9001:2015 (quality), </a:t>
            </a:r>
            <a:br>
              <a:rPr lang="en-GB" sz="1000" dirty="0">
                <a:latin typeface="Arial" pitchFamily="34" charset="0"/>
                <a:cs typeface="Arial" pitchFamily="34" charset="0"/>
              </a:rPr>
            </a:br>
            <a:r>
              <a:rPr lang="en-GB" sz="1000" dirty="0">
                <a:latin typeface="Arial" pitchFamily="34" charset="0"/>
                <a:cs typeface="Arial" pitchFamily="34" charset="0"/>
              </a:rPr>
              <a:t>ISO 14001:2015 (environmental) </a:t>
            </a:r>
            <a:br>
              <a:rPr lang="en-GB" sz="1000" dirty="0">
                <a:latin typeface="Arial" pitchFamily="34" charset="0"/>
                <a:cs typeface="Arial" pitchFamily="34" charset="0"/>
              </a:rPr>
            </a:br>
            <a:r>
              <a:rPr lang="en-GB" sz="1000" dirty="0">
                <a:latin typeface="Arial" pitchFamily="34" charset="0"/>
                <a:cs typeface="Arial" pitchFamily="34" charset="0"/>
              </a:rPr>
              <a:t>and ISO 45001:2018 (health &amp; safety) management standards. </a:t>
            </a:r>
          </a:p>
        </p:txBody>
      </p:sp>
      <p:sp>
        <p:nvSpPr>
          <p:cNvPr id="21" name="Rectangle 20">
            <a:extLst>
              <a:ext uri="{FF2B5EF4-FFF2-40B4-BE49-F238E27FC236}">
                <a16:creationId xmlns:a16="http://schemas.microsoft.com/office/drawing/2014/main" id="{E6F5663D-B698-450B-AA37-EC216A34F667}"/>
              </a:ext>
              <a:ext uri="{C183D7F6-B498-43B3-948B-1728B52AA6E4}">
                <adec:decorative xmlns:adec="http://schemas.microsoft.com/office/drawing/2017/decorative" val="1"/>
              </a:ext>
            </a:extLst>
          </p:cNvPr>
          <p:cNvSpPr/>
          <p:nvPr/>
        </p:nvSpPr>
        <p:spPr>
          <a:xfrm>
            <a:off x="3979100" y="3136688"/>
            <a:ext cx="3492492" cy="587020"/>
          </a:xfrm>
          <a:prstGeom prst="rect">
            <a:avLst/>
          </a:prstGeom>
        </p:spPr>
        <p:txBody>
          <a:bodyPr wrap="square">
            <a:spAutoFit/>
          </a:bodyPr>
          <a:lstStyle/>
          <a:p>
            <a:pPr lvl="0">
              <a:lnSpc>
                <a:spcPct val="110000"/>
              </a:lnSpc>
            </a:pPr>
            <a:r>
              <a:rPr lang="en-GB" sz="1000" dirty="0">
                <a:solidFill>
                  <a:prstClr val="black"/>
                </a:solidFill>
                <a:latin typeface="Arial" pitchFamily="34" charset="0"/>
                <a:cs typeface="Arial" pitchFamily="34" charset="0"/>
              </a:rPr>
              <a:t>Additional quality credentials include: Advanced Quality Planning (AQP) techniques, FMEA, PPAP, ISIR, FAI and control planning. </a:t>
            </a:r>
          </a:p>
        </p:txBody>
      </p:sp>
      <p:pic>
        <p:nvPicPr>
          <p:cNvPr id="7" name="Picture 6">
            <a:extLst>
              <a:ext uri="{FF2B5EF4-FFF2-40B4-BE49-F238E27FC236}">
                <a16:creationId xmlns:a16="http://schemas.microsoft.com/office/drawing/2014/main" id="{2585BBC5-79D1-4818-AE78-48EBB5843CF9}"/>
              </a:ext>
            </a:extLst>
          </p:cNvPr>
          <p:cNvPicPr>
            <a:picLocks noChangeAspect="1"/>
          </p:cNvPicPr>
          <p:nvPr/>
        </p:nvPicPr>
        <p:blipFill>
          <a:blip r:embed="rId8"/>
          <a:stretch>
            <a:fillRect/>
          </a:stretch>
        </p:blipFill>
        <p:spPr>
          <a:xfrm>
            <a:off x="324667" y="5167253"/>
            <a:ext cx="1644384" cy="438502"/>
          </a:xfrm>
          <a:prstGeom prst="rect">
            <a:avLst/>
          </a:prstGeom>
        </p:spPr>
      </p:pic>
      <p:sp>
        <p:nvSpPr>
          <p:cNvPr id="22" name="Rectangle 21">
            <a:extLst>
              <a:ext uri="{FF2B5EF4-FFF2-40B4-BE49-F238E27FC236}">
                <a16:creationId xmlns:a16="http://schemas.microsoft.com/office/drawing/2014/main" id="{87FC4318-F34E-4A25-B6FC-5FFFB2A80FDA}"/>
              </a:ext>
            </a:extLst>
          </p:cNvPr>
          <p:cNvSpPr/>
          <p:nvPr/>
        </p:nvSpPr>
        <p:spPr>
          <a:xfrm>
            <a:off x="4112666" y="4122564"/>
            <a:ext cx="3268365" cy="5327612"/>
          </a:xfrm>
          <a:prstGeom prst="rect">
            <a:avLst/>
          </a:prstGeom>
        </p:spPr>
        <p:txBody>
          <a:bodyPr wrap="square">
            <a:spAutoFit/>
          </a:bodyPr>
          <a:lstStyle/>
          <a:p>
            <a:pPr>
              <a:lnSpc>
                <a:spcPct val="120000"/>
              </a:lnSpc>
              <a:spcAft>
                <a:spcPts val="600"/>
              </a:spcAft>
              <a:buClr>
                <a:srgbClr val="02941A"/>
              </a:buClr>
              <a:buSzPct val="130000"/>
            </a:pPr>
            <a:r>
              <a:rPr lang="en-US" sz="1600" dirty="0">
                <a:solidFill>
                  <a:srgbClr val="03965F"/>
                </a:solidFill>
                <a:latin typeface="Arial Black" pitchFamily="34" charset="0"/>
                <a:cs typeface="Arial" pitchFamily="34" charset="0"/>
              </a:rPr>
              <a:t>Manufacturing capabilities</a:t>
            </a:r>
          </a:p>
          <a:p>
            <a:pPr lvl="0">
              <a:lnSpc>
                <a:spcPct val="120000"/>
              </a:lnSpc>
              <a:spcAft>
                <a:spcPts val="600"/>
              </a:spcAft>
              <a:buClr>
                <a:srgbClr val="02941A"/>
              </a:buClr>
              <a:buSzPct val="130000"/>
            </a:pPr>
            <a:r>
              <a:rPr lang="en-GB" sz="1000" b="1" dirty="0">
                <a:solidFill>
                  <a:srgbClr val="000000"/>
                </a:solidFill>
                <a:latin typeface="Arial" pitchFamily="34" charset="0"/>
                <a:cs typeface="Arial" pitchFamily="34" charset="0"/>
              </a:rPr>
              <a:t>We’re committed to manufacturing efficiency.  </a:t>
            </a:r>
            <a:br>
              <a:rPr lang="en-GB" sz="1000" b="1" dirty="0">
                <a:solidFill>
                  <a:srgbClr val="000000"/>
                </a:solidFill>
                <a:latin typeface="Arial" pitchFamily="34" charset="0"/>
                <a:cs typeface="Arial" pitchFamily="34" charset="0"/>
              </a:rPr>
            </a:br>
            <a:r>
              <a:rPr lang="en-GB" sz="1000" dirty="0">
                <a:solidFill>
                  <a:srgbClr val="000000"/>
                </a:solidFill>
                <a:latin typeface="Arial" pitchFamily="34" charset="0"/>
                <a:cs typeface="Arial" pitchFamily="34" charset="0"/>
              </a:rPr>
              <a:t>We use lean techniques to ensure we offer a service which is both high-quality and cost-effective.  We </a:t>
            </a:r>
            <a:br>
              <a:rPr lang="en-GB" sz="1000" dirty="0">
                <a:solidFill>
                  <a:srgbClr val="000000"/>
                </a:solidFill>
                <a:latin typeface="Arial" pitchFamily="34" charset="0"/>
                <a:cs typeface="Arial" pitchFamily="34" charset="0"/>
              </a:rPr>
            </a:br>
            <a:r>
              <a:rPr lang="en-GB" sz="1000" dirty="0">
                <a:solidFill>
                  <a:srgbClr val="000000"/>
                </a:solidFill>
                <a:latin typeface="Arial" pitchFamily="34" charset="0"/>
                <a:cs typeface="Arial" pitchFamily="34" charset="0"/>
              </a:rPr>
              <a:t>have Six Sigma Green Belt qualified staff, helping us constantly analyse and improve our processes.</a:t>
            </a:r>
          </a:p>
          <a:p>
            <a:pPr lvl="0">
              <a:lnSpc>
                <a:spcPct val="120000"/>
              </a:lnSpc>
              <a:spcAft>
                <a:spcPts val="600"/>
              </a:spcAft>
              <a:buClr>
                <a:srgbClr val="02941A"/>
              </a:buClr>
              <a:buSzPct val="130000"/>
            </a:pPr>
            <a:r>
              <a:rPr lang="en-GB" sz="1000" dirty="0">
                <a:solidFill>
                  <a:srgbClr val="000000"/>
                </a:solidFill>
                <a:latin typeface="Arial" pitchFamily="34" charset="0"/>
                <a:cs typeface="Arial" pitchFamily="34" charset="0"/>
              </a:rPr>
              <a:t>We offer:</a:t>
            </a:r>
            <a:endParaRPr lang="en-GB" sz="1000" dirty="0">
              <a:solidFill>
                <a:prstClr val="black"/>
              </a:solidFill>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Pressbrake folding </a:t>
            </a:r>
            <a:r>
              <a:rPr lang="en-US" sz="1000" dirty="0">
                <a:latin typeface="Arial" pitchFamily="34" charset="0"/>
                <a:cs typeface="Arial" pitchFamily="34" charset="0"/>
              </a:rPr>
              <a:t>– up to 170 tonnes</a:t>
            </a:r>
            <a:endParaRPr lang="en-GB" sz="1000" dirty="0">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Power presses </a:t>
            </a:r>
            <a:r>
              <a:rPr lang="en-US" sz="1000" dirty="0">
                <a:latin typeface="Arial" pitchFamily="34" charset="0"/>
                <a:cs typeface="Arial" pitchFamily="34" charset="0"/>
              </a:rPr>
              <a:t>– with capacities up to 160 tonnes, and progression tools, with SMED quick change set-up</a:t>
            </a:r>
            <a:endParaRPr lang="en-GB" sz="1000" dirty="0">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Amada CNC laser cutting / turret punching</a:t>
            </a:r>
            <a:r>
              <a:rPr lang="en-US" sz="1000" b="1" i="1" dirty="0">
                <a:latin typeface="Arial" pitchFamily="34" charset="0"/>
                <a:cs typeface="Arial" pitchFamily="34" charset="0"/>
              </a:rPr>
              <a:t> </a:t>
            </a:r>
            <a:r>
              <a:rPr lang="en-US" sz="1000" dirty="0">
                <a:latin typeface="Arial" pitchFamily="34" charset="0"/>
                <a:cs typeface="Arial" pitchFamily="34" charset="0"/>
              </a:rPr>
              <a:t>– multiple machines on a multi-shift system provide significant capacity.  We offer 24hr turnaround on laser-only quotes</a:t>
            </a:r>
            <a:endParaRPr lang="en-GB" sz="1000" dirty="0">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Saw cutting </a:t>
            </a:r>
            <a:r>
              <a:rPr lang="en-US" sz="1000" dirty="0">
                <a:latin typeface="Arial" pitchFamily="34" charset="0"/>
                <a:cs typeface="Arial" pitchFamily="34" charset="0"/>
              </a:rPr>
              <a:t>– batch or bespoke, angled or straight, with capability up to 6mm thick</a:t>
            </a:r>
            <a:endParaRPr lang="en-GB" sz="1000" dirty="0">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Welding </a:t>
            </a:r>
            <a:r>
              <a:rPr lang="en-US" sz="1000" dirty="0">
                <a:latin typeface="Arial" pitchFamily="34" charset="0"/>
                <a:cs typeface="Arial" pitchFamily="34" charset="0"/>
              </a:rPr>
              <a:t>– extensive capacity </a:t>
            </a:r>
            <a:r>
              <a:rPr lang="en-GB" sz="1000" dirty="0">
                <a:latin typeface="Arial" pitchFamily="34" charset="0"/>
                <a:cs typeface="Arial" pitchFamily="34" charset="0"/>
              </a:rPr>
              <a:t>on mig, tig and brazing mild, stainless steel and aluminium </a:t>
            </a: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De-burring, linishing, mirror polishing and powder coating </a:t>
            </a:r>
            <a:r>
              <a:rPr lang="en-US" sz="1000" dirty="0">
                <a:latin typeface="Arial" pitchFamily="34" charset="0"/>
                <a:cs typeface="Arial" pitchFamily="34" charset="0"/>
              </a:rPr>
              <a:t>of components</a:t>
            </a:r>
            <a:endParaRPr lang="en-GB" sz="1000" dirty="0">
              <a:latin typeface="Arial" pitchFamily="34" charset="0"/>
              <a:cs typeface="Arial" pitchFamily="34" charset="0"/>
            </a:endParaRPr>
          </a:p>
          <a:p>
            <a:pPr marL="171450" indent="-171450">
              <a:lnSpc>
                <a:spcPct val="120000"/>
              </a:lnSpc>
              <a:spcAft>
                <a:spcPts val="600"/>
              </a:spcAft>
              <a:buClr>
                <a:srgbClr val="03965F"/>
              </a:buClr>
              <a:buSzPct val="130000"/>
              <a:buFont typeface="Arial" pitchFamily="34" charset="0"/>
              <a:buChar char="•"/>
            </a:pPr>
            <a:r>
              <a:rPr lang="en-US" sz="1000" b="1" dirty="0">
                <a:latin typeface="Arial" pitchFamily="34" charset="0"/>
                <a:cs typeface="Arial" pitchFamily="34" charset="0"/>
              </a:rPr>
              <a:t>Assembly, sub-assembly and kit packing, </a:t>
            </a:r>
            <a:r>
              <a:rPr lang="en-US" sz="1000" dirty="0">
                <a:latin typeface="Arial" pitchFamily="34" charset="0"/>
                <a:cs typeface="Arial" pitchFamily="34" charset="0"/>
              </a:rPr>
              <a:t>so our clients have fewer suppliers to manage and an optimised supply chain</a:t>
            </a:r>
            <a:endParaRPr lang="en-US" sz="200" dirty="0">
              <a:latin typeface="Arial" pitchFamily="34" charset="0"/>
              <a:cs typeface="Arial" pitchFamily="34" charset="0"/>
            </a:endParaRPr>
          </a:p>
        </p:txBody>
      </p:sp>
      <p:pic>
        <p:nvPicPr>
          <p:cNvPr id="10" name="Picture 9">
            <a:extLst>
              <a:ext uri="{FF2B5EF4-FFF2-40B4-BE49-F238E27FC236}">
                <a16:creationId xmlns:a16="http://schemas.microsoft.com/office/drawing/2014/main" id="{6CC2BFEF-2F6C-57A5-F707-ED2DB887C0E4}"/>
              </a:ext>
            </a:extLst>
          </p:cNvPr>
          <p:cNvPicPr>
            <a:picLocks noChangeAspect="1"/>
          </p:cNvPicPr>
          <p:nvPr/>
        </p:nvPicPr>
        <p:blipFill>
          <a:blip r:embed="rId9"/>
          <a:stretch>
            <a:fillRect/>
          </a:stretch>
        </p:blipFill>
        <p:spPr>
          <a:xfrm>
            <a:off x="327444" y="4181530"/>
            <a:ext cx="1721797" cy="837523"/>
          </a:xfrm>
          <a:prstGeom prst="rect">
            <a:avLst/>
          </a:prstGeom>
        </p:spPr>
      </p:pic>
    </p:spTree>
    <p:extLst>
      <p:ext uri="{BB962C8B-B14F-4D97-AF65-F5344CB8AC3E}">
        <p14:creationId xmlns:p14="http://schemas.microsoft.com/office/powerpoint/2010/main" val="3118632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7652</TotalTime>
  <Words>871</Words>
  <Application>Microsoft Office PowerPoint</Application>
  <PresentationFormat>Custom</PresentationFormat>
  <Paragraphs>48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Arial Black</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Annette Harpham</dc:creator>
  <cp:lastModifiedBy>Karen Friendship</cp:lastModifiedBy>
  <cp:revision>77</cp:revision>
  <cp:lastPrinted>2025-01-31T13:39:20Z</cp:lastPrinted>
  <dcterms:created xsi:type="dcterms:W3CDTF">2013-08-20T10:54:16Z</dcterms:created>
  <dcterms:modified xsi:type="dcterms:W3CDTF">2025-12-01T13:14:12Z</dcterms:modified>
</cp:coreProperties>
</file>